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8288000" cy="10287000"/>
  <p:notesSz cx="6858000" cy="9144000"/>
  <p:embeddedFontLst>
    <p:embeddedFont>
      <p:font typeface="Source Han Sans KR" panose="020B0600000101010101" charset="-127"/>
      <p:regular r:id="rId14"/>
    </p:embeddedFont>
    <p:embeddedFont>
      <p:font typeface="Source Han Sans KR Bold" panose="020B0600000101010101" charset="-127"/>
      <p:regular r:id="rId15"/>
    </p:embeddedFont>
    <p:embeddedFont>
      <p:font typeface="TDTD순고딕" panose="020B0600000101010101" charset="-127"/>
      <p:regular r:id="rId16"/>
    </p:embeddedFont>
    <p:embeddedFont>
      <p:font typeface="TDTD순고딕 Bold" panose="020B0600000101010101" charset="-127"/>
      <p:regular r:id="rId17"/>
    </p:embeddedFont>
    <p:embeddedFont>
      <p:font typeface="Futura Bold" panose="020B0600000101010101" charset="0"/>
      <p:regular r:id="rId18"/>
    </p:embeddedFont>
    <p:embeddedFont>
      <p:font typeface="Raleway" pitchFamily="2" charset="0"/>
      <p:regular r:id="rId19"/>
    </p:embeddedFont>
    <p:embeddedFont>
      <p:font typeface="Raleway Bold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2" d="100"/>
          <a:sy n="32" d="100"/>
        </p:scale>
        <p:origin x="58" y="4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913638" y="4503386"/>
            <a:ext cx="4460723" cy="122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sz="7197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 정의서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094772" y="3803743"/>
            <a:ext cx="4098456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DEOBFUSCATOR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254244"/>
            <a:ext cx="1252538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2025.04.05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709025"/>
            <a:ext cx="373347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컴퓨터융합학부 202002514 안상준</a:t>
            </a:r>
          </a:p>
        </p:txBody>
      </p:sp>
      <p:sp>
        <p:nvSpPr>
          <p:cNvPr id="6" name="AutoShape 6"/>
          <p:cNvSpPr/>
          <p:nvPr/>
        </p:nvSpPr>
        <p:spPr>
          <a:xfrm>
            <a:off x="4933352" y="8897938"/>
            <a:ext cx="1335464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9088438"/>
            <a:ext cx="371323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인공지능학과    202202487 박혜연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467850"/>
            <a:ext cx="373347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컴퓨터융합학부 202202602 손예진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7971695" y="0"/>
            <a:ext cx="0" cy="1028700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766304" y="3293790"/>
            <a:ext cx="1849710" cy="184971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01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766304" y="5143500"/>
            <a:ext cx="1849710" cy="184971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02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336180" y="3577612"/>
            <a:ext cx="10719661" cy="1036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데이터셋을 직접 구축하고 LLM 학습에 사용</a:t>
            </a:r>
          </a:p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LLM의 신뢰성 및 데이터의 사용 가능성 입증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336180" y="5497808"/>
            <a:ext cx="10719661" cy="1036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기존 LLM 의 바이너리 코드에 특화되어 있지 않아 낮았던 정확성에 대하여 바이너리 코드로 fine-tuning 하여 더 높은 정확도 획득 및 시간 비용 감소</a:t>
            </a:r>
          </a:p>
        </p:txBody>
      </p:sp>
      <p:sp>
        <p:nvSpPr>
          <p:cNvPr id="11" name="AutoShape 11"/>
          <p:cNvSpPr/>
          <p:nvPr/>
        </p:nvSpPr>
        <p:spPr>
          <a:xfrm>
            <a:off x="1948677" y="5138737"/>
            <a:ext cx="16023018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2" name="AutoShape 12"/>
          <p:cNvSpPr/>
          <p:nvPr/>
        </p:nvSpPr>
        <p:spPr>
          <a:xfrm>
            <a:off x="1948677" y="6988448"/>
            <a:ext cx="16023018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AutoShape 13"/>
          <p:cNvSpPr/>
          <p:nvPr/>
        </p:nvSpPr>
        <p:spPr>
          <a:xfrm>
            <a:off x="860320" y="1347066"/>
            <a:ext cx="447586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923832" y="765070"/>
            <a:ext cx="441234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기대 효과 및 향후 확장 가능성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7971695" y="0"/>
            <a:ext cx="0" cy="1028700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766304" y="3151891"/>
            <a:ext cx="1849710" cy="184971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학습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051242" y="5348267"/>
            <a:ext cx="10719661" cy="1036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난독화를 적용하고 LLM에 입력하여 코드의 구조를 식별하는지 확인하는 </a:t>
            </a:r>
          </a:p>
          <a:p>
            <a:pPr algn="r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실험을 진행, GitHub API를 사용한 데이터셋 확보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766304" y="6851312"/>
            <a:ext cx="1849710" cy="184971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적용</a:t>
              </a:r>
            </a:p>
          </p:txBody>
        </p:sp>
      </p:grpSp>
      <p:sp>
        <p:nvSpPr>
          <p:cNvPr id="10" name="AutoShape 10"/>
          <p:cNvSpPr/>
          <p:nvPr/>
        </p:nvSpPr>
        <p:spPr>
          <a:xfrm>
            <a:off x="1948677" y="4996839"/>
            <a:ext cx="16023018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AutoShape 11"/>
          <p:cNvSpPr/>
          <p:nvPr/>
        </p:nvSpPr>
        <p:spPr>
          <a:xfrm>
            <a:off x="1948677" y="6846549"/>
            <a:ext cx="16023018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2" name="AutoShape 12"/>
          <p:cNvSpPr/>
          <p:nvPr/>
        </p:nvSpPr>
        <p:spPr>
          <a:xfrm>
            <a:off x="860320" y="1347066"/>
            <a:ext cx="4386996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923832" y="765070"/>
            <a:ext cx="432348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연구 개발의 추진전략 및 방법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336180" y="3498556"/>
            <a:ext cx="10719661" cy="1036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바이너리 코드에서의 switch, if-else, while 구조의 패턴을 확인</a:t>
            </a:r>
          </a:p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난독화, 컴파일러, 프로그램 사용법 등 프로젝트에 필요한 기본 지식을 학습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5491069" y="5001602"/>
            <a:ext cx="1849710" cy="184971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분석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336180" y="7210382"/>
            <a:ext cx="10719661" cy="1036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799" spc="-123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확보한 데이터셋에 대한 처리 및 데이터셋 전처리 후에 LLM에 직접 학습을 진행하여 실험해보고 성능을 개선해 나갈 예정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3605296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354178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참고문헌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(Reference)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063430"/>
            <a:ext cx="16230600" cy="4531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7"/>
              </a:lnSpc>
              <a:spcBef>
                <a:spcPct val="0"/>
              </a:spcBef>
            </a:pPr>
            <a:r>
              <a:rPr lang="en-US" sz="2799" b="1">
                <a:solidFill>
                  <a:srgbClr val="090807"/>
                </a:solidFill>
                <a:latin typeface="Futura Bold"/>
                <a:ea typeface="Futura Bold"/>
                <a:cs typeface="Futura Bold"/>
                <a:sym typeface="Futura Bold"/>
              </a:rPr>
              <a:t>MOHSENI, SEYEDREZA, ET AL. "CAN LLMS OBFUSCATE CODE? A SYSTEMATIC ANALYSIS OF LARGE LANGUAGE MODELS INTO ASSEMBLY CODE OBFUSCATION."ARXIV PREPRINT ARXIV:2412.16135(2024).</a:t>
            </a:r>
          </a:p>
          <a:p>
            <a:pPr algn="ctr">
              <a:lnSpc>
                <a:spcPts val="3527"/>
              </a:lnSpc>
              <a:spcBef>
                <a:spcPct val="0"/>
              </a:spcBef>
            </a:pPr>
            <a:endParaRPr lang="en-US" sz="2799" b="1">
              <a:solidFill>
                <a:srgbClr val="090807"/>
              </a:solidFill>
              <a:latin typeface="Futura Bold"/>
              <a:ea typeface="Futura Bold"/>
              <a:cs typeface="Futura Bold"/>
              <a:sym typeface="Futura Bold"/>
            </a:endParaRPr>
          </a:p>
          <a:p>
            <a:pPr algn="ctr">
              <a:lnSpc>
                <a:spcPts val="3527"/>
              </a:lnSpc>
              <a:spcBef>
                <a:spcPct val="0"/>
              </a:spcBef>
            </a:pPr>
            <a:r>
              <a:rPr lang="en-US" sz="2799" b="1">
                <a:solidFill>
                  <a:srgbClr val="090807"/>
                </a:solidFill>
                <a:latin typeface="Futura Bold"/>
                <a:ea typeface="Futura Bold"/>
                <a:cs typeface="Futura Bold"/>
                <a:sym typeface="Futura Bold"/>
              </a:rPr>
              <a:t>LI, XUEZIXIANG, YU QU, AND HENG YIN. "PALMTREE: LEARNING AN ASSEMBLY LANGUAGE MODEL FOR INSTRUCTION EMBEDDING."PROCEEDINGS OF THE 2021 ACM SIGSAC CONFERENCE ON COMPUTER AND COMMUNICATIONS SECURITY. 2021.</a:t>
            </a:r>
          </a:p>
          <a:p>
            <a:pPr algn="ctr">
              <a:lnSpc>
                <a:spcPts val="3527"/>
              </a:lnSpc>
              <a:spcBef>
                <a:spcPct val="0"/>
              </a:spcBef>
            </a:pPr>
            <a:endParaRPr lang="en-US" sz="2799" b="1">
              <a:solidFill>
                <a:srgbClr val="090807"/>
              </a:solidFill>
              <a:latin typeface="Futura Bold"/>
              <a:ea typeface="Futura Bold"/>
              <a:cs typeface="Futura Bold"/>
              <a:sym typeface="Futura Bold"/>
            </a:endParaRPr>
          </a:p>
          <a:p>
            <a:pPr algn="ctr">
              <a:lnSpc>
                <a:spcPts val="3527"/>
              </a:lnSpc>
              <a:spcBef>
                <a:spcPct val="0"/>
              </a:spcBef>
            </a:pPr>
            <a:r>
              <a:rPr lang="en-US" sz="2799" b="1">
                <a:solidFill>
                  <a:srgbClr val="090807"/>
                </a:solidFill>
                <a:latin typeface="Futura Bold"/>
                <a:ea typeface="Futura Bold"/>
                <a:cs typeface="Futura Bold"/>
                <a:sym typeface="Futura Bold"/>
              </a:rPr>
              <a:t>박성우, 박용수 "VMPROTECT의 역공학 방해 기능 분석 및 PIN을 이용한 우회 방안" 정보처리학회논문지. 컴퓨터 및 통신시스템 10.11 PP.297-304 (2021) : 297.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491596" y="3176104"/>
            <a:ext cx="232187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>
            <a:off x="8491596" y="4007203"/>
            <a:ext cx="232187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>
            <a:off x="8491596" y="4908085"/>
            <a:ext cx="232187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>
            <a:off x="8491596" y="5739184"/>
            <a:ext cx="232187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AutoShape 6"/>
          <p:cNvSpPr/>
          <p:nvPr/>
        </p:nvSpPr>
        <p:spPr>
          <a:xfrm>
            <a:off x="8491596" y="6587729"/>
            <a:ext cx="232187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AutoShape 7"/>
          <p:cNvSpPr/>
          <p:nvPr/>
        </p:nvSpPr>
        <p:spPr>
          <a:xfrm>
            <a:off x="8491596" y="7401382"/>
            <a:ext cx="232187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2647963" y="4627050"/>
            <a:ext cx="2938136" cy="91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sz="5305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165893" y="2623354"/>
            <a:ext cx="5571424" cy="5040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연구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개발의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필요성</a:t>
            </a:r>
            <a:endParaRPr lang="en-US" sz="3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6690"/>
              </a:lnSpc>
            </a:pP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연구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개발의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목표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및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내용</a:t>
            </a:r>
            <a:endParaRPr lang="en-US" sz="3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6690"/>
              </a:lnSpc>
            </a:pP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이해당사자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인터뷰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/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설문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인사이트</a:t>
            </a:r>
            <a:endParaRPr lang="en-US" sz="3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6690"/>
              </a:lnSpc>
            </a:pP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기대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효과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및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향후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확장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가능성</a:t>
            </a:r>
            <a:endParaRPr lang="en-US" sz="3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6690"/>
              </a:lnSpc>
            </a:pP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연구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개발의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추진전략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및 </a:t>
            </a: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방법</a:t>
            </a:r>
            <a:endParaRPr lang="en-US" sz="3000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6690"/>
              </a:lnSpc>
            </a:pPr>
            <a:r>
              <a:rPr lang="en-US" sz="3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참고문헌</a:t>
            </a:r>
            <a:r>
              <a:rPr lang="en-US" sz="3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(REFERENCE)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18962" y="2623354"/>
            <a:ext cx="520694" cy="5836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05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06</a:t>
            </a:r>
          </a:p>
          <a:p>
            <a:pPr algn="l">
              <a:lnSpc>
                <a:spcPts val="6690"/>
              </a:lnSpc>
            </a:pPr>
            <a:endParaRPr lang="en-US" sz="3000" b="1" dirty="0">
              <a:solidFill>
                <a:srgbClr val="090807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3040832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379220" y="2791625"/>
            <a:ext cx="3230515" cy="698372"/>
            <a:chOff x="0" y="0"/>
            <a:chExt cx="850835" cy="183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50835" cy="183933"/>
            </a:xfrm>
            <a:custGeom>
              <a:avLst/>
              <a:gdLst/>
              <a:ahLst/>
              <a:cxnLst/>
              <a:rect l="l" t="t" r="r" b="b"/>
              <a:pathLst>
                <a:path w="850835" h="183933">
                  <a:moveTo>
                    <a:pt x="91967" y="0"/>
                  </a:moveTo>
                  <a:lnTo>
                    <a:pt x="758869" y="0"/>
                  </a:lnTo>
                  <a:cubicBezTo>
                    <a:pt x="783260" y="0"/>
                    <a:pt x="806652" y="9689"/>
                    <a:pt x="823899" y="26936"/>
                  </a:cubicBezTo>
                  <a:cubicBezTo>
                    <a:pt x="841146" y="44184"/>
                    <a:pt x="850835" y="67576"/>
                    <a:pt x="850835" y="91967"/>
                  </a:cubicBezTo>
                  <a:lnTo>
                    <a:pt x="850835" y="91967"/>
                  </a:lnTo>
                  <a:cubicBezTo>
                    <a:pt x="850835" y="116358"/>
                    <a:pt x="841146" y="139750"/>
                    <a:pt x="823899" y="156997"/>
                  </a:cubicBezTo>
                  <a:cubicBezTo>
                    <a:pt x="806652" y="174244"/>
                    <a:pt x="783260" y="183933"/>
                    <a:pt x="758869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50835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79220" y="6074710"/>
            <a:ext cx="3801024" cy="698372"/>
            <a:chOff x="0" y="0"/>
            <a:chExt cx="1001093" cy="183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01093" cy="183933"/>
            </a:xfrm>
            <a:custGeom>
              <a:avLst/>
              <a:gdLst/>
              <a:ahLst/>
              <a:cxnLst/>
              <a:rect l="l" t="t" r="r" b="b"/>
              <a:pathLst>
                <a:path w="1001093" h="183933">
                  <a:moveTo>
                    <a:pt x="91967" y="0"/>
                  </a:moveTo>
                  <a:lnTo>
                    <a:pt x="909126" y="0"/>
                  </a:lnTo>
                  <a:cubicBezTo>
                    <a:pt x="933517" y="0"/>
                    <a:pt x="956909" y="9689"/>
                    <a:pt x="974156" y="26936"/>
                  </a:cubicBezTo>
                  <a:cubicBezTo>
                    <a:pt x="991404" y="44184"/>
                    <a:pt x="1001093" y="67576"/>
                    <a:pt x="1001093" y="91967"/>
                  </a:cubicBezTo>
                  <a:lnTo>
                    <a:pt x="1001093" y="91967"/>
                  </a:lnTo>
                  <a:cubicBezTo>
                    <a:pt x="1001093" y="116358"/>
                    <a:pt x="991404" y="139750"/>
                    <a:pt x="974156" y="156997"/>
                  </a:cubicBezTo>
                  <a:cubicBezTo>
                    <a:pt x="956909" y="174244"/>
                    <a:pt x="933517" y="183933"/>
                    <a:pt x="90912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01093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1873429" y="2791625"/>
            <a:ext cx="5035351" cy="5556249"/>
          </a:xfrm>
          <a:custGeom>
            <a:avLst/>
            <a:gdLst/>
            <a:ahLst/>
            <a:cxnLst/>
            <a:rect l="l" t="t" r="r" b="b"/>
            <a:pathLst>
              <a:path w="5035351" h="5556249">
                <a:moveTo>
                  <a:pt x="0" y="0"/>
                </a:moveTo>
                <a:lnTo>
                  <a:pt x="5035351" y="0"/>
                </a:lnTo>
                <a:lnTo>
                  <a:pt x="5035351" y="5556250"/>
                </a:lnTo>
                <a:lnTo>
                  <a:pt x="0" y="5556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923832" y="765070"/>
            <a:ext cx="297732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연구 개발의 필요성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79220" y="3708430"/>
            <a:ext cx="14547398" cy="1356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특정한 난독화 도구나 기법에 최적화 되어있는 기존 역난독화 도구</a:t>
            </a:r>
          </a:p>
          <a:p>
            <a:pPr algn="l">
              <a:lnSpc>
                <a:spcPts val="3600"/>
              </a:lnSpc>
            </a:pPr>
            <a:endParaRPr lang="en-US" sz="24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518160" lvl="1" indent="-259080" algn="l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LLM을 역난독화에 사용하지 않은 이유 : 신뢰성 문제 및 데이터셋 문제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79220" y="6991515"/>
            <a:ext cx="14547398" cy="1356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데이터셋을 직접 구축하고 이를 LLM 학습에 사용</a:t>
            </a:r>
          </a:p>
          <a:p>
            <a:pPr algn="l">
              <a:lnSpc>
                <a:spcPts val="3600"/>
              </a:lnSpc>
            </a:pPr>
            <a:endParaRPr lang="en-US" sz="24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518160" lvl="1" indent="-259080" algn="l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다양한 데이터셋 확보 → 플랫폼에 독립적으로 사용 가능한 도구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47813" y="2905861"/>
            <a:ext cx="249333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기존 연구의 한계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31986" y="6188946"/>
            <a:ext cx="289549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연구 개발의 개선 방향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3802832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683902" y="3255445"/>
            <a:ext cx="16920196" cy="6002855"/>
            <a:chOff x="0" y="0"/>
            <a:chExt cx="4456348" cy="15809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56348" cy="1580999"/>
            </a:xfrm>
            <a:custGeom>
              <a:avLst/>
              <a:gdLst/>
              <a:ahLst/>
              <a:cxnLst/>
              <a:rect l="l" t="t" r="r" b="b"/>
              <a:pathLst>
                <a:path w="4456348" h="1580999">
                  <a:moveTo>
                    <a:pt x="0" y="0"/>
                  </a:moveTo>
                  <a:lnTo>
                    <a:pt x="4456348" y="0"/>
                  </a:lnTo>
                  <a:lnTo>
                    <a:pt x="4456348" y="1580999"/>
                  </a:lnTo>
                  <a:lnTo>
                    <a:pt x="0" y="15809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456348" cy="16190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31561" y="6019717"/>
            <a:ext cx="3628731" cy="2455325"/>
            <a:chOff x="0" y="0"/>
            <a:chExt cx="4838307" cy="3273766"/>
          </a:xfrm>
        </p:grpSpPr>
        <p:grpSp>
          <p:nvGrpSpPr>
            <p:cNvPr id="7" name="Group 7"/>
            <p:cNvGrpSpPr/>
            <p:nvPr/>
          </p:nvGrpSpPr>
          <p:grpSpPr>
            <a:xfrm>
              <a:off x="543377" y="0"/>
              <a:ext cx="3751553" cy="931162"/>
              <a:chOff x="0" y="0"/>
              <a:chExt cx="741047" cy="183933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41047" cy="183933"/>
              </a:xfrm>
              <a:custGeom>
                <a:avLst/>
                <a:gdLst/>
                <a:ahLst/>
                <a:cxnLst/>
                <a:rect l="l" t="t" r="r" b="b"/>
                <a:pathLst>
                  <a:path w="741047" h="183933">
                    <a:moveTo>
                      <a:pt x="91967" y="0"/>
                    </a:moveTo>
                    <a:lnTo>
                      <a:pt x="649081" y="0"/>
                    </a:lnTo>
                    <a:cubicBezTo>
                      <a:pt x="673472" y="0"/>
                      <a:pt x="696864" y="9689"/>
                      <a:pt x="714111" y="26936"/>
                    </a:cubicBezTo>
                    <a:cubicBezTo>
                      <a:pt x="731358" y="44184"/>
                      <a:pt x="741047" y="67576"/>
                      <a:pt x="741047" y="91967"/>
                    </a:cubicBezTo>
                    <a:lnTo>
                      <a:pt x="741047" y="91967"/>
                    </a:lnTo>
                    <a:cubicBezTo>
                      <a:pt x="741047" y="116358"/>
                      <a:pt x="731358" y="139750"/>
                      <a:pt x="714111" y="156997"/>
                    </a:cubicBezTo>
                    <a:cubicBezTo>
                      <a:pt x="696864" y="174244"/>
                      <a:pt x="673472" y="183933"/>
                      <a:pt x="649081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741047" cy="222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1132336" y="168190"/>
              <a:ext cx="257363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난독화 기법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538311"/>
              <a:ext cx="4838307" cy="1735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flattening, 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opaque predicate, control flow, renaming 등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973354" y="6019717"/>
            <a:ext cx="3628731" cy="2455325"/>
            <a:chOff x="0" y="0"/>
            <a:chExt cx="4838307" cy="3273766"/>
          </a:xfrm>
        </p:grpSpPr>
        <p:grpSp>
          <p:nvGrpSpPr>
            <p:cNvPr id="13" name="Group 13"/>
            <p:cNvGrpSpPr/>
            <p:nvPr/>
          </p:nvGrpSpPr>
          <p:grpSpPr>
            <a:xfrm>
              <a:off x="224268" y="0"/>
              <a:ext cx="4389772" cy="931162"/>
              <a:chOff x="0" y="0"/>
              <a:chExt cx="867115" cy="183933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67115" cy="183933"/>
              </a:xfrm>
              <a:custGeom>
                <a:avLst/>
                <a:gdLst/>
                <a:ahLst/>
                <a:cxnLst/>
                <a:rect l="l" t="t" r="r" b="b"/>
                <a:pathLst>
                  <a:path w="867115" h="183933">
                    <a:moveTo>
                      <a:pt x="91967" y="0"/>
                    </a:moveTo>
                    <a:lnTo>
                      <a:pt x="775149" y="0"/>
                    </a:lnTo>
                    <a:cubicBezTo>
                      <a:pt x="799540" y="0"/>
                      <a:pt x="822932" y="9689"/>
                      <a:pt x="840179" y="26936"/>
                    </a:cubicBezTo>
                    <a:cubicBezTo>
                      <a:pt x="857426" y="44184"/>
                      <a:pt x="867115" y="67576"/>
                      <a:pt x="867115" y="91967"/>
                    </a:cubicBezTo>
                    <a:lnTo>
                      <a:pt x="867115" y="91967"/>
                    </a:lnTo>
                    <a:cubicBezTo>
                      <a:pt x="867115" y="116358"/>
                      <a:pt x="857426" y="139750"/>
                      <a:pt x="840179" y="156997"/>
                    </a:cubicBezTo>
                    <a:cubicBezTo>
                      <a:pt x="822932" y="174244"/>
                      <a:pt x="799540" y="183933"/>
                      <a:pt x="775149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38100"/>
                <a:ext cx="867115" cy="222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878336" y="168190"/>
              <a:ext cx="308163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LLM Training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538311"/>
              <a:ext cx="4838307" cy="1735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fine-tuning을 하거나 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few-shot을 사용해 prompting을 하는 방식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918008" y="6019717"/>
            <a:ext cx="4440777" cy="2455325"/>
            <a:chOff x="0" y="0"/>
            <a:chExt cx="5921036" cy="3273766"/>
          </a:xfrm>
        </p:grpSpPr>
        <p:grpSp>
          <p:nvGrpSpPr>
            <p:cNvPr id="19" name="Group 19"/>
            <p:cNvGrpSpPr/>
            <p:nvPr/>
          </p:nvGrpSpPr>
          <p:grpSpPr>
            <a:xfrm>
              <a:off x="541364" y="0"/>
              <a:ext cx="4838307" cy="931162"/>
              <a:chOff x="0" y="0"/>
              <a:chExt cx="955715" cy="183933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955715" cy="183933"/>
              </a:xfrm>
              <a:custGeom>
                <a:avLst/>
                <a:gdLst/>
                <a:ahLst/>
                <a:cxnLst/>
                <a:rect l="l" t="t" r="r" b="b"/>
                <a:pathLst>
                  <a:path w="955715" h="183933">
                    <a:moveTo>
                      <a:pt x="91967" y="0"/>
                    </a:moveTo>
                    <a:lnTo>
                      <a:pt x="863748" y="0"/>
                    </a:lnTo>
                    <a:cubicBezTo>
                      <a:pt x="888139" y="0"/>
                      <a:pt x="911531" y="9689"/>
                      <a:pt x="928779" y="26936"/>
                    </a:cubicBezTo>
                    <a:cubicBezTo>
                      <a:pt x="946026" y="44184"/>
                      <a:pt x="955715" y="67576"/>
                      <a:pt x="955715" y="91967"/>
                    </a:cubicBezTo>
                    <a:lnTo>
                      <a:pt x="955715" y="91967"/>
                    </a:lnTo>
                    <a:cubicBezTo>
                      <a:pt x="955715" y="116358"/>
                      <a:pt x="946026" y="139750"/>
                      <a:pt x="928779" y="156997"/>
                    </a:cubicBezTo>
                    <a:cubicBezTo>
                      <a:pt x="911531" y="174244"/>
                      <a:pt x="888139" y="183933"/>
                      <a:pt x="863748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955715" cy="222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1346822" y="168190"/>
              <a:ext cx="3227392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Preproccessing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1538311"/>
              <a:ext cx="5921036" cy="1735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최대한의 성능을 얻기 위해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데이터셋에 feature selection과 max length 조절이 필요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3674708" y="6019717"/>
            <a:ext cx="3628731" cy="2455325"/>
            <a:chOff x="0" y="0"/>
            <a:chExt cx="4838307" cy="3273766"/>
          </a:xfrm>
        </p:grpSpPr>
        <p:grpSp>
          <p:nvGrpSpPr>
            <p:cNvPr id="25" name="Group 25"/>
            <p:cNvGrpSpPr/>
            <p:nvPr/>
          </p:nvGrpSpPr>
          <p:grpSpPr>
            <a:xfrm>
              <a:off x="486968" y="0"/>
              <a:ext cx="3864372" cy="931162"/>
              <a:chOff x="0" y="0"/>
              <a:chExt cx="763333" cy="183933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763333" cy="183933"/>
              </a:xfrm>
              <a:custGeom>
                <a:avLst/>
                <a:gdLst/>
                <a:ahLst/>
                <a:cxnLst/>
                <a:rect l="l" t="t" r="r" b="b"/>
                <a:pathLst>
                  <a:path w="763333" h="183933">
                    <a:moveTo>
                      <a:pt x="91967" y="0"/>
                    </a:moveTo>
                    <a:lnTo>
                      <a:pt x="671366" y="0"/>
                    </a:lnTo>
                    <a:cubicBezTo>
                      <a:pt x="695757" y="0"/>
                      <a:pt x="719149" y="9689"/>
                      <a:pt x="736396" y="26936"/>
                    </a:cubicBezTo>
                    <a:cubicBezTo>
                      <a:pt x="753643" y="44184"/>
                      <a:pt x="763333" y="67576"/>
                      <a:pt x="763333" y="91967"/>
                    </a:cubicBezTo>
                    <a:lnTo>
                      <a:pt x="763333" y="91967"/>
                    </a:lnTo>
                    <a:cubicBezTo>
                      <a:pt x="763333" y="116358"/>
                      <a:pt x="753643" y="139750"/>
                      <a:pt x="736396" y="156997"/>
                    </a:cubicBezTo>
                    <a:cubicBezTo>
                      <a:pt x="719149" y="174244"/>
                      <a:pt x="695757" y="183933"/>
                      <a:pt x="671366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7" name="TextBox 27"/>
              <p:cNvSpPr txBox="1"/>
              <p:nvPr/>
            </p:nvSpPr>
            <p:spPr>
              <a:xfrm>
                <a:off x="0" y="-38100"/>
                <a:ext cx="763333" cy="222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/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1368113" y="168190"/>
              <a:ext cx="2102082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Vectorize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1538311"/>
              <a:ext cx="4838307" cy="1735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기존 자연어 처리 방식이 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아닌 바이너리 코드에 맞는 </a:t>
              </a:r>
            </a:p>
            <a:p>
              <a:pPr algn="ctr">
                <a:lnSpc>
                  <a:spcPts val="3599"/>
                </a:lnSpc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벡터화 방식을 사용</a:t>
              </a:r>
            </a:p>
          </p:txBody>
        </p:sp>
      </p:grpSp>
      <p:sp>
        <p:nvSpPr>
          <p:cNvPr id="30" name="Freeform 30"/>
          <p:cNvSpPr/>
          <p:nvPr/>
        </p:nvSpPr>
        <p:spPr>
          <a:xfrm>
            <a:off x="1028700" y="3826945"/>
            <a:ext cx="3634452" cy="1907637"/>
          </a:xfrm>
          <a:custGeom>
            <a:avLst/>
            <a:gdLst/>
            <a:ahLst/>
            <a:cxnLst/>
            <a:rect l="l" t="t" r="r" b="b"/>
            <a:pathLst>
              <a:path w="3634452" h="1907637">
                <a:moveTo>
                  <a:pt x="0" y="0"/>
                </a:moveTo>
                <a:lnTo>
                  <a:pt x="3634452" y="0"/>
                </a:lnTo>
                <a:lnTo>
                  <a:pt x="3634452" y="1907636"/>
                </a:lnTo>
                <a:lnTo>
                  <a:pt x="0" y="19076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62" r="-28443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1" name="Freeform 31"/>
          <p:cNvSpPr/>
          <p:nvPr/>
        </p:nvSpPr>
        <p:spPr>
          <a:xfrm>
            <a:off x="5253712" y="3826945"/>
            <a:ext cx="3068014" cy="1907637"/>
          </a:xfrm>
          <a:custGeom>
            <a:avLst/>
            <a:gdLst/>
            <a:ahLst/>
            <a:cxnLst/>
            <a:rect l="l" t="t" r="r" b="b"/>
            <a:pathLst>
              <a:path w="3068014" h="1907637">
                <a:moveTo>
                  <a:pt x="0" y="0"/>
                </a:moveTo>
                <a:lnTo>
                  <a:pt x="3068014" y="0"/>
                </a:lnTo>
                <a:lnTo>
                  <a:pt x="3068014" y="1907636"/>
                </a:lnTo>
                <a:lnTo>
                  <a:pt x="0" y="1907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2" name="Freeform 32"/>
          <p:cNvSpPr/>
          <p:nvPr/>
        </p:nvSpPr>
        <p:spPr>
          <a:xfrm>
            <a:off x="9624820" y="3826945"/>
            <a:ext cx="7006580" cy="1907637"/>
          </a:xfrm>
          <a:custGeom>
            <a:avLst/>
            <a:gdLst/>
            <a:ahLst/>
            <a:cxnLst/>
            <a:rect l="l" t="t" r="r" b="b"/>
            <a:pathLst>
              <a:path w="7006580" h="1907637">
                <a:moveTo>
                  <a:pt x="0" y="0"/>
                </a:moveTo>
                <a:lnTo>
                  <a:pt x="7006579" y="0"/>
                </a:lnTo>
                <a:lnTo>
                  <a:pt x="7006579" y="1907636"/>
                </a:lnTo>
                <a:lnTo>
                  <a:pt x="0" y="19076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373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3" name="TextBox 33"/>
          <p:cNvSpPr txBox="1"/>
          <p:nvPr/>
        </p:nvSpPr>
        <p:spPr>
          <a:xfrm>
            <a:off x="923832" y="765070"/>
            <a:ext cx="373932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연구 개발의 목표 및 내용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27124" y="1975920"/>
            <a:ext cx="12581768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LLM을 활용하여 가상화 난독화 된 코드를 역난독화 하는 것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503147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2108117"/>
            <a:ext cx="1849710" cy="184971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BEE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000000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Q1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726215" y="7109685"/>
            <a:ext cx="1849710" cy="184971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A2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447964" y="4870376"/>
            <a:ext cx="9421561" cy="908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기존 방식들은 특정 난독화 도구에 맞춰진 경우가 많아 약간의 변형이 있다면, </a:t>
            </a:r>
          </a:p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범용성이 낮다는 문제점이 있다.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447964" y="7532573"/>
            <a:ext cx="9421561" cy="908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두 번째 마케팅 목표에 관한 설명을 간단하게 이곳에 2~3줄로 입력해 주실 수 있습니다. </a:t>
            </a:r>
          </a:p>
        </p:txBody>
      </p:sp>
      <p:sp>
        <p:nvSpPr>
          <p:cNvPr id="12" name="AutoShape 12"/>
          <p:cNvSpPr/>
          <p:nvPr/>
        </p:nvSpPr>
        <p:spPr>
          <a:xfrm>
            <a:off x="3908589" y="6362921"/>
            <a:ext cx="1335071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AutoShape 13"/>
          <p:cNvSpPr/>
          <p:nvPr/>
        </p:nvSpPr>
        <p:spPr>
          <a:xfrm>
            <a:off x="3908589" y="8954633"/>
            <a:ext cx="1335071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14"/>
          <p:cNvSpPr/>
          <p:nvPr/>
        </p:nvSpPr>
        <p:spPr>
          <a:xfrm>
            <a:off x="860320" y="3956928"/>
            <a:ext cx="1639898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3439568" y="2698644"/>
            <a:ext cx="13429957" cy="573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 b="1" spc="-140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기존 역난독화 방식에 대한 불편한 점이 있습니까?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4726215" y="4513211"/>
            <a:ext cx="1849710" cy="184971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A1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503147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sp>
        <p:nvSpPr>
          <p:cNvPr id="4" name="AutoShape 4"/>
          <p:cNvSpPr/>
          <p:nvPr/>
        </p:nvSpPr>
        <p:spPr>
          <a:xfrm>
            <a:off x="0" y="9989341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1028700" y="2108117"/>
            <a:ext cx="1849710" cy="184971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BEE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000000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Q2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726215" y="7109685"/>
            <a:ext cx="1849710" cy="184971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A2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447964" y="4870376"/>
            <a:ext cx="9421561" cy="908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기존 방식보다 더 포괄적인 역난독화 가능하지만, </a:t>
            </a:r>
          </a:p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수학이나 알고리즘으로 검증하지 못해 성능에 대한 신뢰도가 낮을 수 있다.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47964" y="7532573"/>
            <a:ext cx="9421561" cy="908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두 번째 마케팅 목표에 관한 설명을 간단하게 이곳에 2~3줄로 입력해 주실 수 있습니다. </a:t>
            </a:r>
          </a:p>
        </p:txBody>
      </p:sp>
      <p:sp>
        <p:nvSpPr>
          <p:cNvPr id="13" name="AutoShape 13"/>
          <p:cNvSpPr/>
          <p:nvPr/>
        </p:nvSpPr>
        <p:spPr>
          <a:xfrm>
            <a:off x="3908589" y="6362921"/>
            <a:ext cx="1335071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14"/>
          <p:cNvSpPr/>
          <p:nvPr/>
        </p:nvSpPr>
        <p:spPr>
          <a:xfrm>
            <a:off x="3908589" y="8954633"/>
            <a:ext cx="1335071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AutoShape 15"/>
          <p:cNvSpPr/>
          <p:nvPr/>
        </p:nvSpPr>
        <p:spPr>
          <a:xfrm>
            <a:off x="860320" y="3956928"/>
            <a:ext cx="1639898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TextBox 16"/>
          <p:cNvSpPr txBox="1"/>
          <p:nvPr/>
        </p:nvSpPr>
        <p:spPr>
          <a:xfrm>
            <a:off x="3439568" y="2398607"/>
            <a:ext cx="13429957" cy="1173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 b="1" spc="-140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LLM을 사용하여 역난독화하는 방식에 대해 어떻게 생각하십니까?</a:t>
            </a:r>
          </a:p>
          <a:p>
            <a:pPr algn="l">
              <a:lnSpc>
                <a:spcPts val="4799"/>
              </a:lnSpc>
            </a:pPr>
            <a:r>
              <a:rPr lang="en-US" sz="3199" b="1" spc="-140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어떤 효과나 부작용을 예상하십니까?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4726215" y="4513211"/>
            <a:ext cx="1849710" cy="184971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A1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503147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sp>
        <p:nvSpPr>
          <p:cNvPr id="4" name="AutoShape 4"/>
          <p:cNvSpPr/>
          <p:nvPr/>
        </p:nvSpPr>
        <p:spPr>
          <a:xfrm>
            <a:off x="0" y="9989341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1028700" y="2108117"/>
            <a:ext cx="1849710" cy="184971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BEE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000000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Q3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726215" y="7109685"/>
            <a:ext cx="1849710" cy="184971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A2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447964" y="5098976"/>
            <a:ext cx="9421561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50% 이상만 되어도 참고용으로 사용할 의향有이 있다.有有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47964" y="7532573"/>
            <a:ext cx="9421561" cy="908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두 번째 마케팅 목표에 관한 설명을 간단하게 이곳에 2~3줄로 입력해 주실 수 있습니다. </a:t>
            </a:r>
          </a:p>
        </p:txBody>
      </p:sp>
      <p:sp>
        <p:nvSpPr>
          <p:cNvPr id="13" name="AutoShape 13"/>
          <p:cNvSpPr/>
          <p:nvPr/>
        </p:nvSpPr>
        <p:spPr>
          <a:xfrm>
            <a:off x="3908589" y="6362921"/>
            <a:ext cx="1335071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14"/>
          <p:cNvSpPr/>
          <p:nvPr/>
        </p:nvSpPr>
        <p:spPr>
          <a:xfrm>
            <a:off x="3908589" y="8954633"/>
            <a:ext cx="1335071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AutoShape 15"/>
          <p:cNvSpPr/>
          <p:nvPr/>
        </p:nvSpPr>
        <p:spPr>
          <a:xfrm>
            <a:off x="860320" y="3956928"/>
            <a:ext cx="1639898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TextBox 16"/>
          <p:cNvSpPr txBox="1"/>
          <p:nvPr/>
        </p:nvSpPr>
        <p:spPr>
          <a:xfrm>
            <a:off x="3439568" y="2698644"/>
            <a:ext cx="13429957" cy="573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 b="1" spc="-140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어느 정도의 정확도가 보장되어야 사용할 의향이 있으십니까?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4726215" y="4513211"/>
            <a:ext cx="1849710" cy="184971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A1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503147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sp>
        <p:nvSpPr>
          <p:cNvPr id="4" name="AutoShape 4"/>
          <p:cNvSpPr/>
          <p:nvPr/>
        </p:nvSpPr>
        <p:spPr>
          <a:xfrm>
            <a:off x="0" y="9989341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1028700" y="2108117"/>
            <a:ext cx="1849710" cy="184971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BEE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000000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Q4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726215" y="7109685"/>
            <a:ext cx="1849710" cy="184971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A2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447964" y="5098976"/>
            <a:ext cx="9421561" cy="451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특정 구조의 유무보다는 어느 부분에 나타나는지 시각화 해주는 도구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447964" y="7532573"/>
            <a:ext cx="9421561" cy="908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spc="-105">
                <a:solidFill>
                  <a:srgbClr val="272727"/>
                </a:solidFill>
                <a:latin typeface="TDTD순고딕"/>
                <a:ea typeface="TDTD순고딕"/>
                <a:cs typeface="TDTD순고딕"/>
                <a:sym typeface="TDTD순고딕"/>
              </a:rPr>
              <a:t>두 번째 마케팅 목표에 관한 설명을 간단하게 이곳에 2~3줄로 입력해 주실 수 있습니다. </a:t>
            </a:r>
          </a:p>
        </p:txBody>
      </p:sp>
      <p:sp>
        <p:nvSpPr>
          <p:cNvPr id="13" name="AutoShape 13"/>
          <p:cNvSpPr/>
          <p:nvPr/>
        </p:nvSpPr>
        <p:spPr>
          <a:xfrm>
            <a:off x="3908589" y="6362921"/>
            <a:ext cx="1335071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14"/>
          <p:cNvSpPr/>
          <p:nvPr/>
        </p:nvSpPr>
        <p:spPr>
          <a:xfrm>
            <a:off x="3908589" y="8954633"/>
            <a:ext cx="1335071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AutoShape 15"/>
          <p:cNvSpPr/>
          <p:nvPr/>
        </p:nvSpPr>
        <p:spPr>
          <a:xfrm>
            <a:off x="860320" y="3956928"/>
            <a:ext cx="1639898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TextBox 16"/>
          <p:cNvSpPr txBox="1"/>
          <p:nvPr/>
        </p:nvSpPr>
        <p:spPr>
          <a:xfrm>
            <a:off x="3439568" y="2698644"/>
            <a:ext cx="13429957" cy="573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199" b="1" spc="-140">
                <a:solidFill>
                  <a:srgbClr val="272727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추가적으로 제안하고 싶으신 방안이 있으십니까?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4726215" y="4513211"/>
            <a:ext cx="1849710" cy="184971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999" b="1">
                  <a:solidFill>
                    <a:srgbClr val="FFFFFF"/>
                  </a:solidFill>
                  <a:latin typeface="Futura Bold"/>
                  <a:ea typeface="Futura Bold"/>
                  <a:cs typeface="Futura Bold"/>
                  <a:sym typeface="Futura Bold"/>
                </a:rPr>
                <a:t>A1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6285" y="2254255"/>
            <a:ext cx="5357228" cy="7004045"/>
            <a:chOff x="0" y="0"/>
            <a:chExt cx="829975" cy="1085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29975" cy="1085110"/>
            </a:xfrm>
            <a:custGeom>
              <a:avLst/>
              <a:gdLst/>
              <a:ahLst/>
              <a:cxnLst/>
              <a:rect l="l" t="t" r="r" b="b"/>
              <a:pathLst>
                <a:path w="829975" h="1085110">
                  <a:moveTo>
                    <a:pt x="0" y="0"/>
                  </a:moveTo>
                  <a:lnTo>
                    <a:pt x="829975" y="0"/>
                  </a:lnTo>
                  <a:lnTo>
                    <a:pt x="829975" y="1085110"/>
                  </a:lnTo>
                  <a:lnTo>
                    <a:pt x="0" y="1085110"/>
                  </a:lnTo>
                  <a:close/>
                </a:path>
              </a:pathLst>
            </a:custGeom>
            <a:blipFill>
              <a:blip r:embed="rId2"/>
              <a:stretch>
                <a:fillRect l="-23851" t="-2235" r="-76767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7947846" y="3216186"/>
            <a:ext cx="8627656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400"/>
              </a:lnSpc>
              <a:spcBef>
                <a:spcPct val="0"/>
              </a:spcBef>
            </a:pPr>
            <a:r>
              <a:rPr lang="en-US" sz="36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인터뷰 INSIGHT</a:t>
            </a:r>
          </a:p>
        </p:txBody>
      </p:sp>
      <p:sp>
        <p:nvSpPr>
          <p:cNvPr id="5" name="AutoShape 5"/>
          <p:cNvSpPr/>
          <p:nvPr/>
        </p:nvSpPr>
        <p:spPr>
          <a:xfrm>
            <a:off x="860320" y="1347066"/>
            <a:ext cx="5094985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923832" y="765070"/>
            <a:ext cx="503147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이해당사자 인터뷰 / 설문 인사이트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605947" y="4599216"/>
            <a:ext cx="9311454" cy="698372"/>
            <a:chOff x="0" y="0"/>
            <a:chExt cx="2452399" cy="1839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52399" cy="183933"/>
            </a:xfrm>
            <a:custGeom>
              <a:avLst/>
              <a:gdLst/>
              <a:ahLst/>
              <a:cxnLst/>
              <a:rect l="l" t="t" r="r" b="b"/>
              <a:pathLst>
                <a:path w="2452399" h="183933">
                  <a:moveTo>
                    <a:pt x="83144" y="0"/>
                  </a:moveTo>
                  <a:lnTo>
                    <a:pt x="2369255" y="0"/>
                  </a:lnTo>
                  <a:cubicBezTo>
                    <a:pt x="2415174" y="0"/>
                    <a:pt x="2452399" y="37225"/>
                    <a:pt x="2452399" y="83144"/>
                  </a:cubicBezTo>
                  <a:lnTo>
                    <a:pt x="2452399" y="100789"/>
                  </a:lnTo>
                  <a:cubicBezTo>
                    <a:pt x="2452399" y="122840"/>
                    <a:pt x="2443640" y="143988"/>
                    <a:pt x="2428047" y="159581"/>
                  </a:cubicBezTo>
                  <a:cubicBezTo>
                    <a:pt x="2412454" y="175174"/>
                    <a:pt x="2391307" y="183933"/>
                    <a:pt x="2369255" y="183933"/>
                  </a:cubicBezTo>
                  <a:lnTo>
                    <a:pt x="83144" y="183933"/>
                  </a:lnTo>
                  <a:cubicBezTo>
                    <a:pt x="37225" y="183933"/>
                    <a:pt x="0" y="146708"/>
                    <a:pt x="0" y="100789"/>
                  </a:cubicBezTo>
                  <a:lnTo>
                    <a:pt x="0" y="83144"/>
                  </a:lnTo>
                  <a:cubicBezTo>
                    <a:pt x="0" y="61093"/>
                    <a:pt x="8760" y="39945"/>
                    <a:pt x="24352" y="24352"/>
                  </a:cubicBezTo>
                  <a:cubicBezTo>
                    <a:pt x="39945" y="8760"/>
                    <a:pt x="61093" y="0"/>
                    <a:pt x="83144" y="0"/>
                  </a:cubicBezTo>
                  <a:close/>
                </a:path>
              </a:pathLst>
            </a:custGeom>
            <a:solidFill>
              <a:srgbClr val="FEFBEE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452399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605947" y="5756277"/>
            <a:ext cx="9311454" cy="698372"/>
            <a:chOff x="0" y="0"/>
            <a:chExt cx="2452399" cy="1839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52399" cy="183933"/>
            </a:xfrm>
            <a:custGeom>
              <a:avLst/>
              <a:gdLst/>
              <a:ahLst/>
              <a:cxnLst/>
              <a:rect l="l" t="t" r="r" b="b"/>
              <a:pathLst>
                <a:path w="2452399" h="183933">
                  <a:moveTo>
                    <a:pt x="83144" y="0"/>
                  </a:moveTo>
                  <a:lnTo>
                    <a:pt x="2369255" y="0"/>
                  </a:lnTo>
                  <a:cubicBezTo>
                    <a:pt x="2415174" y="0"/>
                    <a:pt x="2452399" y="37225"/>
                    <a:pt x="2452399" y="83144"/>
                  </a:cubicBezTo>
                  <a:lnTo>
                    <a:pt x="2452399" y="100789"/>
                  </a:lnTo>
                  <a:cubicBezTo>
                    <a:pt x="2452399" y="122840"/>
                    <a:pt x="2443640" y="143988"/>
                    <a:pt x="2428047" y="159581"/>
                  </a:cubicBezTo>
                  <a:cubicBezTo>
                    <a:pt x="2412454" y="175174"/>
                    <a:pt x="2391307" y="183933"/>
                    <a:pt x="2369255" y="183933"/>
                  </a:cubicBezTo>
                  <a:lnTo>
                    <a:pt x="83144" y="183933"/>
                  </a:lnTo>
                  <a:cubicBezTo>
                    <a:pt x="37225" y="183933"/>
                    <a:pt x="0" y="146708"/>
                    <a:pt x="0" y="100789"/>
                  </a:cubicBezTo>
                  <a:lnTo>
                    <a:pt x="0" y="83144"/>
                  </a:lnTo>
                  <a:cubicBezTo>
                    <a:pt x="0" y="61093"/>
                    <a:pt x="8760" y="39945"/>
                    <a:pt x="24352" y="24352"/>
                  </a:cubicBezTo>
                  <a:cubicBezTo>
                    <a:pt x="39945" y="8760"/>
                    <a:pt x="61093" y="0"/>
                    <a:pt x="83144" y="0"/>
                  </a:cubicBezTo>
                  <a:close/>
                </a:path>
              </a:pathLst>
            </a:custGeom>
            <a:solidFill>
              <a:srgbClr val="FEFBEE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452399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605947" y="6911849"/>
            <a:ext cx="9311454" cy="1175117"/>
            <a:chOff x="0" y="0"/>
            <a:chExt cx="2452399" cy="30949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52399" cy="309496"/>
            </a:xfrm>
            <a:custGeom>
              <a:avLst/>
              <a:gdLst/>
              <a:ahLst/>
              <a:cxnLst/>
              <a:rect l="l" t="t" r="r" b="b"/>
              <a:pathLst>
                <a:path w="2452399" h="309496">
                  <a:moveTo>
                    <a:pt x="83144" y="0"/>
                  </a:moveTo>
                  <a:lnTo>
                    <a:pt x="2369255" y="0"/>
                  </a:lnTo>
                  <a:cubicBezTo>
                    <a:pt x="2415174" y="0"/>
                    <a:pt x="2452399" y="37225"/>
                    <a:pt x="2452399" y="83144"/>
                  </a:cubicBezTo>
                  <a:lnTo>
                    <a:pt x="2452399" y="226352"/>
                  </a:lnTo>
                  <a:cubicBezTo>
                    <a:pt x="2452399" y="248403"/>
                    <a:pt x="2443640" y="269551"/>
                    <a:pt x="2428047" y="285144"/>
                  </a:cubicBezTo>
                  <a:cubicBezTo>
                    <a:pt x="2412454" y="300736"/>
                    <a:pt x="2391307" y="309496"/>
                    <a:pt x="2369255" y="309496"/>
                  </a:cubicBezTo>
                  <a:lnTo>
                    <a:pt x="83144" y="309496"/>
                  </a:lnTo>
                  <a:cubicBezTo>
                    <a:pt x="37225" y="309496"/>
                    <a:pt x="0" y="272271"/>
                    <a:pt x="0" y="226352"/>
                  </a:cubicBezTo>
                  <a:lnTo>
                    <a:pt x="0" y="83144"/>
                  </a:lnTo>
                  <a:cubicBezTo>
                    <a:pt x="0" y="61093"/>
                    <a:pt x="8760" y="39945"/>
                    <a:pt x="24352" y="24352"/>
                  </a:cubicBezTo>
                  <a:cubicBezTo>
                    <a:pt x="39945" y="8760"/>
                    <a:pt x="61093" y="0"/>
                    <a:pt x="83144" y="0"/>
                  </a:cubicBezTo>
                  <a:close/>
                </a:path>
              </a:pathLst>
            </a:custGeom>
            <a:solidFill>
              <a:srgbClr val="FEFBEE"/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452399" cy="34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470592" y="4713452"/>
            <a:ext cx="758216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난독화 방식의 여러 변형에 대응할 수 있는 도구가 필요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801474" y="5870513"/>
            <a:ext cx="892040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모델의 성능을 검증하기 위한 평가 기준을 명확히 세우는 것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128693" y="7026085"/>
            <a:ext cx="826596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결과를 시각화 하기 위한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LLM 학습에 사용할 데이터 전처리 방안 고려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603</Words>
  <Application>Microsoft Office PowerPoint</Application>
  <PresentationFormat>사용자 지정</PresentationFormat>
  <Paragraphs>101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TDTD순고딕</vt:lpstr>
      <vt:lpstr>Calibri</vt:lpstr>
      <vt:lpstr>Raleway Bold</vt:lpstr>
      <vt:lpstr>Source Han Sans KR Bold</vt:lpstr>
      <vt:lpstr>Source Han Sans KR</vt:lpstr>
      <vt:lpstr>Raleway</vt:lpstr>
      <vt:lpstr>TDTD순고딕 Bold</vt:lpstr>
      <vt:lpstr>Futura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연구 개발의 필요성 연구 개발의 목표 및 내용 이해당사자 인터뷰 / 설문 인사이트 기대 효과 및 향후 확장 가능성 연구 개발의 추진전략 및 방법 AI 도구 활용 정보 참고문헌 (REFERENCE)</dc:title>
  <cp:lastModifiedBy>예진 손</cp:lastModifiedBy>
  <cp:revision>2</cp:revision>
  <dcterms:created xsi:type="dcterms:W3CDTF">2006-08-16T00:00:00Z</dcterms:created>
  <dcterms:modified xsi:type="dcterms:W3CDTF">2025-04-03T02:25:13Z</dcterms:modified>
  <dc:identifier>DAGjfHCfzhI</dc:identifier>
</cp:coreProperties>
</file>

<file path=docProps/thumbnail.jpeg>
</file>